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53" r:id="rId3"/>
    <p:sldId id="354" r:id="rId4"/>
    <p:sldId id="355" r:id="rId5"/>
    <p:sldId id="358" r:id="rId6"/>
    <p:sldId id="362" r:id="rId7"/>
    <p:sldId id="363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68" r:id="rId19"/>
    <p:sldId id="375" r:id="rId20"/>
    <p:sldId id="379" r:id="rId21"/>
    <p:sldId id="381" r:id="rId22"/>
    <p:sldId id="396" r:id="rId23"/>
    <p:sldId id="383" r:id="rId24"/>
    <p:sldId id="382" r:id="rId25"/>
    <p:sldId id="397" r:id="rId26"/>
    <p:sldId id="398" r:id="rId27"/>
    <p:sldId id="399" r:id="rId28"/>
    <p:sldId id="400" r:id="rId29"/>
    <p:sldId id="270" r:id="rId30"/>
    <p:sldId id="272" r:id="rId31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99821" autoAdjust="0"/>
  </p:normalViewPr>
  <p:slideViewPr>
    <p:cSldViewPr showGuides="1">
      <p:cViewPr>
        <p:scale>
          <a:sx n="60" d="100"/>
          <a:sy n="60" d="100"/>
        </p:scale>
        <p:origin x="-1566" y="-38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88687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70494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Безопасность информационных систем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идентификации: штрих – кодовая идентификация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Штрих-коды в основном используются производителями товаров для автоматизации товародвижения. Штриховые коды EAN/UPC лежат в основе всемирной многоотраслевой коммуникационной системы.</a:t>
            </a:r>
          </a:p>
          <a:p>
            <a:pPr algn="just"/>
            <a:endParaRPr lang="ru-RU" sz="8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 достоинствам применения штрих-кодовой идентификации относятся</a:t>
            </a:r>
            <a:r>
              <a:rPr lang="ru-RU" sz="1600" b="1" dirty="0" smtClean="0"/>
              <a:t>: </a:t>
            </a:r>
          </a:p>
          <a:p>
            <a:pPr algn="just"/>
            <a:r>
              <a:rPr lang="ru-RU" sz="1600" b="1" dirty="0" smtClean="0"/>
              <a:t>- максимальное снижение бумажного документооборота и количества ошибок при вводе информации; </a:t>
            </a:r>
          </a:p>
          <a:p>
            <a:pPr algn="just"/>
            <a:r>
              <a:rPr lang="ru-RU" sz="1600" b="1" dirty="0" smtClean="0"/>
              <a:t>- повышение скорости обслуживания клиентов; </a:t>
            </a:r>
          </a:p>
          <a:p>
            <a:pPr algn="just"/>
            <a:r>
              <a:rPr lang="ru-RU" sz="1600" b="1" dirty="0" smtClean="0"/>
              <a:t>- автоматизация основных технологических процессов товародвижения.</a:t>
            </a:r>
          </a:p>
          <a:p>
            <a:pPr algn="just"/>
            <a:r>
              <a:rPr lang="ru-RU" sz="1600" b="1" dirty="0" smtClean="0"/>
              <a:t> </a:t>
            </a: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Основные недостаткам штрих-кодовой идентификации</a:t>
            </a:r>
            <a:r>
              <a:rPr lang="ru-RU" sz="1600" b="1" dirty="0" smtClean="0"/>
              <a:t>: </a:t>
            </a:r>
          </a:p>
          <a:p>
            <a:pPr algn="just"/>
            <a:r>
              <a:rPr lang="ru-RU" sz="1600" b="1" dirty="0" smtClean="0"/>
              <a:t>- данные идентификационной метки не могут дополняться; </a:t>
            </a:r>
          </a:p>
          <a:p>
            <a:pPr algn="just"/>
            <a:r>
              <a:rPr lang="ru-RU" sz="1600" b="1" dirty="0" smtClean="0"/>
              <a:t>- небольшой объем данных (обычно не более 50 байт); </a:t>
            </a:r>
          </a:p>
          <a:p>
            <a:pPr algn="just"/>
            <a:r>
              <a:rPr lang="ru-RU" sz="1600" b="1" dirty="0" smtClean="0"/>
              <a:t>- данные на метку заносятся медленно;</a:t>
            </a:r>
          </a:p>
          <a:p>
            <a:pPr algn="just"/>
            <a:r>
              <a:rPr lang="ru-RU" sz="1600" b="1" dirty="0" smtClean="0"/>
              <a:t>- данные на метке представлены в открытом виде и не защищают товары от подделок и краж; </a:t>
            </a:r>
          </a:p>
          <a:p>
            <a:pPr algn="just"/>
            <a:r>
              <a:rPr lang="ru-RU" sz="1600" b="1" dirty="0" smtClean="0"/>
              <a:t>- штрих-кодовые метки недолговечны, т.к. не защищены от пыли, сырости, грязи, механических воздействий.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настоящее время штрих-кодовая идентификация начинает вытесняться технологией радиочастотной идентификации (метки </a:t>
            </a:r>
            <a:r>
              <a:rPr lang="en-US" sz="1600" b="1" dirty="0" smtClean="0"/>
              <a:t>RFID</a:t>
            </a:r>
            <a:r>
              <a:rPr lang="ru-RU" sz="1600" b="1" dirty="0" smtClean="0"/>
              <a:t>).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4688" y="3429000"/>
            <a:ext cx="2014541" cy="120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идентификации: радиочастотная идентификация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(RIFD)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средства радиочастотной идентификации (RFID - </a:t>
            </a:r>
            <a:r>
              <a:rPr lang="ru-RU" sz="1600" b="1" dirty="0" err="1" smtClean="0"/>
              <a:t>Radio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Frequency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Identification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Device</a:t>
            </a:r>
            <a:r>
              <a:rPr lang="ru-RU" sz="1600" b="1" dirty="0" smtClean="0"/>
              <a:t>) включены все достоинства штрих-кодовой идентификации.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RFID позволяет получать информацию о предмете без прямого контакта. Дистанции, на которых может происходить считывание и запись информации, могут варьироваться от нескольких миллиметров до нескольких метров в зависимости от используемых технологий (главным образом, от несущей частоты, находящейся в пределах от 125 кГц до 5,8 ГГц).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Большинство применяемых для идентификации сотрудников корпораций смарт-карт с применением компонент производства Ангстрем, HID, </a:t>
            </a:r>
            <a:r>
              <a:rPr lang="ru-RU" sz="1600" b="1" dirty="0" err="1" smtClean="0"/>
              <a:t>Atmel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Mifare</a:t>
            </a:r>
            <a:r>
              <a:rPr lang="ru-RU" sz="1600" b="1" dirty="0" smtClean="0"/>
              <a:t>, EM </a:t>
            </a:r>
            <a:r>
              <a:rPr lang="ru-RU" sz="1600" b="1" dirty="0" err="1" smtClean="0"/>
              <a:t>Microelectronic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Marin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Microchip</a:t>
            </a:r>
            <a:r>
              <a:rPr lang="ru-RU" sz="1600" b="1" dirty="0" smtClean="0"/>
              <a:t> и др. чаще всего используют несущие частоты 125 кГц или 13,56МГц.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4243392"/>
            <a:ext cx="2272448" cy="175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38584" y="4110892"/>
            <a:ext cx="5157816" cy="212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00288" y="4152904"/>
            <a:ext cx="1539867" cy="115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идентификации: биометрическая идентификация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Технология основана на применении статистического анализа биологических наблюдений и явлений. Биометрическая характеристика - это измеримая физиологическая или поведенческая черта человека. </a:t>
            </a:r>
          </a:p>
          <a:p>
            <a:pPr algn="just"/>
            <a:endParaRPr lang="ru-RU" sz="800" b="1" dirty="0" smtClean="0"/>
          </a:p>
          <a:p>
            <a:pPr algn="just"/>
            <a:r>
              <a:rPr lang="ru-RU" sz="1600" b="1" dirty="0" smtClean="0"/>
              <a:t>Биометрические характеристики можно разделить на две группы: </a:t>
            </a:r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Физиологические биометрические характеристики </a:t>
            </a:r>
            <a:r>
              <a:rPr lang="ru-RU" sz="1600" b="1" dirty="0" smtClean="0"/>
              <a:t>(отпечатки пальцев, форма лица, кисти, структура сетчатки глаза и др.). </a:t>
            </a:r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Поведенческие биометрические характеристики </a:t>
            </a:r>
            <a:r>
              <a:rPr lang="ru-RU" sz="1600" b="1" dirty="0" smtClean="0"/>
              <a:t>(голос, подпись). </a:t>
            </a:r>
          </a:p>
          <a:p>
            <a:pPr algn="just"/>
            <a:r>
              <a:rPr lang="ru-RU" sz="1600" b="1" dirty="0" smtClean="0"/>
              <a:t>  Биометрические системы отличаются, в основном, объектами и способами измерений. </a:t>
            </a:r>
            <a:endParaRPr lang="ru-RU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3498592"/>
            <a:ext cx="3852868" cy="27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10296" y="3519488"/>
            <a:ext cx="2819394" cy="270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идентификации: карты с магнитной полосой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Карты с магнитной полосой уже более двух десятилетий используются в системах контроля физического доступа. Магнитные карты срабатывают при проведении в определенном направлении и с определенной скоростью по щели считывателя.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Существенным преимуществом магнитных карт является их </a:t>
            </a:r>
            <a:r>
              <a:rPr lang="ru-RU" sz="1600" b="1" dirty="0" smtClean="0">
                <a:solidFill>
                  <a:srgbClr val="C00000"/>
                </a:solidFill>
              </a:rPr>
              <a:t>низкая стоимость</a:t>
            </a:r>
            <a:r>
              <a:rPr lang="ru-RU" sz="1600" b="1" dirty="0" smtClean="0"/>
              <a:t>. </a:t>
            </a: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 основным недостаткам </a:t>
            </a:r>
            <a:r>
              <a:rPr lang="ru-RU" sz="1600" b="1" dirty="0" smtClean="0"/>
              <a:t>данной технологии можно отнести: </a:t>
            </a:r>
          </a:p>
          <a:p>
            <a:pPr algn="just"/>
            <a:r>
              <a:rPr lang="ru-RU" sz="1600" b="1" dirty="0" smtClean="0"/>
              <a:t>- ограничение по объему информации, которая может быть записана на магнитную полосу; </a:t>
            </a:r>
          </a:p>
          <a:p>
            <a:pPr algn="just"/>
            <a:r>
              <a:rPr lang="ru-RU" sz="1600" b="1" dirty="0" smtClean="0"/>
              <a:t>- незащищенность от копирования; </a:t>
            </a:r>
          </a:p>
          <a:p>
            <a:pPr algn="just"/>
            <a:r>
              <a:rPr lang="ru-RU" sz="1600" b="1" dirty="0" smtClean="0"/>
              <a:t>- чувствительность к загрязнению, механическим повреждениям (например, царапинам, изломам), воздействию влаги; </a:t>
            </a:r>
          </a:p>
          <a:p>
            <a:pPr algn="just"/>
            <a:r>
              <a:rPr lang="ru-RU" sz="1600" b="1" dirty="0" smtClean="0"/>
              <a:t>- короткий срок службы (не более 1-1,5 лет).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7368" y="3677842"/>
            <a:ext cx="3348056" cy="251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 аутентификации: использование многоразовых паролей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Учетные записи пользователей современных операционных систем включают в себя </a:t>
            </a:r>
            <a:r>
              <a:rPr lang="ru-RU" sz="1600" b="1" dirty="0" smtClean="0">
                <a:solidFill>
                  <a:srgbClr val="C00000"/>
                </a:solidFill>
              </a:rPr>
              <a:t>службу аутентификации</a:t>
            </a:r>
            <a:r>
              <a:rPr lang="ru-RU" sz="1600" b="1" dirty="0" smtClean="0"/>
              <a:t>, которая может хранить простейший </a:t>
            </a:r>
            <a:r>
              <a:rPr lang="ru-RU" sz="1600" b="1" dirty="0" smtClean="0">
                <a:solidFill>
                  <a:srgbClr val="C00000"/>
                </a:solidFill>
              </a:rPr>
              <a:t>идентификатор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login</a:t>
            </a:r>
            <a:r>
              <a:rPr lang="ru-RU" sz="1600" b="1" dirty="0" smtClean="0"/>
              <a:t>) и </a:t>
            </a:r>
            <a:r>
              <a:rPr lang="ru-RU" sz="1600" b="1" dirty="0" smtClean="0">
                <a:solidFill>
                  <a:srgbClr val="C00000"/>
                </a:solidFill>
              </a:rPr>
              <a:t>пароль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password</a:t>
            </a:r>
            <a:r>
              <a:rPr lang="ru-RU" sz="1600" b="1" dirty="0" smtClean="0"/>
              <a:t>) пользователя в своей базе данных.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При попытке логического входа в сеть пользователь набирает свой пароль, который поступает в службу аутентификации. По итогам сравнения пары </a:t>
            </a:r>
            <a:r>
              <a:rPr lang="ru-RU" sz="1600" b="1" dirty="0" err="1" smtClean="0"/>
              <a:t>login</a:t>
            </a:r>
            <a:r>
              <a:rPr lang="ru-RU" sz="1600" b="1" dirty="0" smtClean="0"/>
              <a:t>/</a:t>
            </a:r>
            <a:r>
              <a:rPr lang="ru-RU" sz="1600" b="1" dirty="0" err="1" smtClean="0"/>
              <a:t>password</a:t>
            </a:r>
            <a:r>
              <a:rPr lang="ru-RU" sz="1600" b="1" dirty="0" smtClean="0"/>
              <a:t> с эталонным значением из базы данных учетных записей пользователей пользователь может успешно пройти процедуру простейшей аутентификации и авторизоваться в информационной системе.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зависимости от степени защищенности в рамках эволюционного развития операционных систем Windows компанией Microsoft использовались протоколы:</a:t>
            </a:r>
          </a:p>
          <a:p>
            <a:pPr algn="just"/>
            <a:r>
              <a:rPr lang="ru-RU" sz="1600" b="1" dirty="0" smtClean="0"/>
              <a:t>- LAN Manager (LM);</a:t>
            </a:r>
          </a:p>
          <a:p>
            <a:pPr algn="just"/>
            <a:r>
              <a:rPr lang="ru-RU" sz="1600" b="1" dirty="0" smtClean="0"/>
              <a:t>- NT LAN Manager (NTLM);</a:t>
            </a:r>
          </a:p>
          <a:p>
            <a:pPr algn="just"/>
            <a:r>
              <a:rPr lang="ru-RU" sz="1600" b="1" dirty="0" smtClean="0"/>
              <a:t>- NT LAN Manager версии 2 (NTLM v2) ;</a:t>
            </a:r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Kerberos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качестве примера кратко рассмотрим Kerberos, как наиболее распространенный и защищенный на сегодняшний день протокол аутентификации в локальных сетях.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 аутентификации: протокол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Kerberos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Протокол использует централизованное хранение </a:t>
            </a:r>
            <a:r>
              <a:rPr lang="ru-RU" sz="1600" b="1" dirty="0" err="1" smtClean="0"/>
              <a:t>аутентификационных</a:t>
            </a:r>
            <a:r>
              <a:rPr lang="ru-RU" sz="1600" b="1" dirty="0" smtClean="0"/>
              <a:t> данных и является основой для построения механизмов Single Sign-On (возможность одноразовой аутентификации в нескольких приложениях).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05250" y="2433632"/>
            <a:ext cx="5238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28576" y="2162168"/>
            <a:ext cx="361952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Протокол использует понятие </a:t>
            </a:r>
            <a:r>
              <a:rPr lang="ru-RU" sz="1600" b="1" dirty="0" err="1" smtClean="0">
                <a:solidFill>
                  <a:srgbClr val="C00000"/>
                </a:solidFill>
              </a:rPr>
              <a:t>Ticket</a:t>
            </a:r>
            <a:r>
              <a:rPr lang="ru-RU" sz="1600" b="1" dirty="0" smtClean="0"/>
              <a:t> (билет, удостоверение) -зашифрованный пакет данных, выданным выделенным доверенным центром аутентификации (Центр распределения ключей, К</a:t>
            </a:r>
            <a:r>
              <a:rPr lang="en-US" sz="1600" b="1" dirty="0" smtClean="0"/>
              <a:t>DC</a:t>
            </a:r>
            <a:r>
              <a:rPr lang="ru-RU" sz="1600" b="1" dirty="0" smtClean="0"/>
              <a:t>). </a:t>
            </a:r>
            <a:endParaRPr lang="en-US" sz="1600" b="1" dirty="0" smtClean="0"/>
          </a:p>
          <a:p>
            <a:endParaRPr lang="en-US" sz="800" b="1" dirty="0" smtClean="0"/>
          </a:p>
          <a:p>
            <a:r>
              <a:rPr lang="ru-RU" sz="1600" b="1" dirty="0" smtClean="0"/>
              <a:t>KDC выдаёт первичное удостоверение пользователя для доступа к сетевым ресурсам - </a:t>
            </a:r>
            <a:r>
              <a:rPr lang="ru-RU" sz="1600" b="1" dirty="0" smtClean="0">
                <a:solidFill>
                  <a:srgbClr val="C00000"/>
                </a:solidFill>
              </a:rPr>
              <a:t>TGT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Ticket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Granting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Ticket</a:t>
            </a:r>
            <a:r>
              <a:rPr lang="ru-RU" sz="1600" b="1" dirty="0" smtClean="0"/>
              <a:t>). В дальнейшем при обращении к отдельным сетевым ресурсам пользователь, предъявляя TGT, получает от KDC удостоверение для доступа к конкретному сетевому ресурсу - </a:t>
            </a:r>
            <a:r>
              <a:rPr lang="ru-RU" sz="1600" b="1" dirty="0" smtClean="0">
                <a:solidFill>
                  <a:srgbClr val="C00000"/>
                </a:solidFill>
              </a:rPr>
              <a:t>Service </a:t>
            </a:r>
            <a:r>
              <a:rPr lang="ru-RU" sz="1600" b="1" dirty="0" err="1" smtClean="0">
                <a:solidFill>
                  <a:srgbClr val="C00000"/>
                </a:solidFill>
              </a:rPr>
              <a:t>Ticket</a:t>
            </a:r>
            <a:r>
              <a:rPr lang="ru-RU" sz="1600" b="1" dirty="0" smtClean="0"/>
              <a:t>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 аутентификации: на основе одноразовых паролей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Для организации удаленного доступа пользователей к защищенным информационным ресурсам были разработаны схемы с применением </a:t>
            </a:r>
            <a:r>
              <a:rPr lang="ru-RU" sz="1600" b="1" dirty="0" smtClean="0">
                <a:solidFill>
                  <a:srgbClr val="C00000"/>
                </a:solidFill>
              </a:rPr>
              <a:t>одноразовых паролей </a:t>
            </a:r>
            <a:r>
              <a:rPr lang="ru-RU" sz="1600" b="1" dirty="0" smtClean="0"/>
              <a:t>(OTP – </a:t>
            </a:r>
            <a:r>
              <a:rPr lang="ru-RU" sz="1600" b="1" dirty="0" err="1" smtClean="0"/>
              <a:t>One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Time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Password</a:t>
            </a:r>
            <a:r>
              <a:rPr lang="ru-RU" sz="1600" b="1" dirty="0" smtClean="0"/>
              <a:t>).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Одноразовый пароль действителен только для одного входа в систему. Динамический механизм задания пароля является одним из лучших способов защитить процесс аутентификации от внешних угроз. Известно четыре метода аутентификации с применением технологии ОТР: </a:t>
            </a:r>
          </a:p>
          <a:p>
            <a:pPr algn="just"/>
            <a:r>
              <a:rPr lang="ru-RU" sz="1600" b="1" dirty="0" smtClean="0"/>
              <a:t>- использование механизма временных меток на основе системы единого времени; </a:t>
            </a:r>
          </a:p>
          <a:p>
            <a:pPr algn="just"/>
            <a:r>
              <a:rPr lang="ru-RU" sz="1600" b="1" dirty="0" smtClean="0"/>
              <a:t>- применение общего пароля для легального пользователя и проверяющего списка случайных паролей и надежного механизма их синхронизации; </a:t>
            </a:r>
          </a:p>
          <a:p>
            <a:pPr algn="just"/>
            <a:r>
              <a:rPr lang="ru-RU" sz="1600" b="1" dirty="0" smtClean="0"/>
              <a:t>- использование общего пароля для пользователя и проверяющего генератора псевдослучайных чисел с одним и тем же начальным значением; </a:t>
            </a:r>
          </a:p>
          <a:p>
            <a:pPr algn="just"/>
            <a:r>
              <a:rPr lang="ru-RU" sz="1600" b="1" dirty="0" smtClean="0"/>
              <a:t>- применение фиксированного числа случайных (псевдослучайных) последовательностей, скопированных на носители в виде </a:t>
            </a:r>
            <a:r>
              <a:rPr lang="ru-RU" sz="1600" b="1" dirty="0" err="1" smtClean="0"/>
              <a:t>скретч-карт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0" y="4885242"/>
            <a:ext cx="1703345" cy="124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228576" y="5148272"/>
            <a:ext cx="6605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Наиболее распространены аппаратные реализации одноразовых паролей, их называют </a:t>
            </a:r>
            <a:r>
              <a:rPr lang="ru-RU" sz="1600" b="1" dirty="0" err="1" smtClean="0"/>
              <a:t>ОТР-токенами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 аутентификации: на основе цифрового сертификата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Механизмы аутентификации с применением сертификатов используют протокол с запросом и ответом.  Согласно этому протоколу, сервер аутентификации направляет пользователю последовательность символов, называемую запросом, а программное обеспечение клиентского компьютера для генерирования ответа вырабатывает с помощью закрытого ключа пользователя цифровую подпись под запросом от сервера аутентификации. 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7" y="2704211"/>
            <a:ext cx="2900357" cy="342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28576" y="2705096"/>
            <a:ext cx="5610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Общий процесс подтверждения подлинности пользователя состоит из следующих стадий: </a:t>
            </a:r>
          </a:p>
          <a:p>
            <a:pPr algn="just"/>
            <a:r>
              <a:rPr lang="ru-RU" sz="1600" b="1" dirty="0" smtClean="0"/>
              <a:t>- получение открытого ключа СА (одноразовый процесс), </a:t>
            </a:r>
          </a:p>
          <a:p>
            <a:pPr algn="just"/>
            <a:r>
              <a:rPr lang="ru-RU" sz="1600" b="1" dirty="0" smtClean="0"/>
              <a:t>- получение по некоторому незащищенному каналу от этого пользователя его сертификата открытого ключа.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065" y="4243392"/>
            <a:ext cx="5519768" cy="146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Управление доступом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Управление доступом позволяет контролировать те действия, которые субъекты имеют право выполнять над информационными объектами.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Традиционная постановка задачи состоит в существовании совокупности субъектов </a:t>
            </a:r>
            <a:r>
              <a:rPr lang="en-US" sz="1600" b="1" dirty="0" smtClean="0"/>
              <a:t>S</a:t>
            </a:r>
            <a:r>
              <a:rPr lang="en-US" sz="1600" b="1" baseline="-25000" dirty="0" smtClean="0"/>
              <a:t>i </a:t>
            </a:r>
            <a:r>
              <a:rPr lang="ru-RU" sz="1600" b="1" dirty="0" smtClean="0"/>
              <a:t>и набора объектов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O</a:t>
            </a:r>
            <a:r>
              <a:rPr lang="en-US" sz="1600" b="1" baseline="-25000" dirty="0" err="1" smtClean="0"/>
              <a:t>j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62488" y="2252656"/>
            <a:ext cx="4286614" cy="385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28576" y="2524120"/>
            <a:ext cx="4252936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Задача логического управления состоит в том, чтобы для каждой пары </a:t>
            </a:r>
            <a:r>
              <a:rPr lang="en-US" sz="1600" b="1" dirty="0" smtClean="0"/>
              <a:t>(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i</a:t>
            </a:r>
            <a:r>
              <a:rPr lang="en-US" sz="1600" b="1" dirty="0" err="1" smtClean="0"/>
              <a:t>,O</a:t>
            </a:r>
            <a:r>
              <a:rPr lang="en-US" sz="1600" b="1" baseline="-25000" dirty="0" err="1" smtClean="0"/>
              <a:t>j</a:t>
            </a:r>
            <a:r>
              <a:rPr lang="en-US" sz="1600" b="1" dirty="0" smtClean="0"/>
              <a:t>) </a:t>
            </a:r>
            <a:r>
              <a:rPr lang="ru-RU" sz="1600" b="1" dirty="0" smtClean="0"/>
              <a:t>определить множество допустимых операций и контролировать выполнения установленного порядка.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Отношение «субъекты-объекты» может быть представлено в виде матрицы, в строках которой перечислены субъекты, в столбцах – объекты доступа. Клетки на пересечении строк и столбцов задают условия и права доступа.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4178" y="4751275"/>
            <a:ext cx="1557334" cy="148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Шифрование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166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Шифрование</a:t>
            </a:r>
            <a:r>
              <a:rPr lang="ru-RU" sz="1600" b="1" dirty="0" smtClean="0"/>
              <a:t> – использование криптографических сервисов безопасности. Процедура шифрования – преобразование открытого текста сообщения в закрытый.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Современные средства шифрования используют известные алгоритмы шифрования. Для обеспечения конфиденциальности преобразованного сообщения используются специальные параметры преобразования – </a:t>
            </a:r>
            <a:r>
              <a:rPr lang="ru-RU" sz="1600" b="1" dirty="0" smtClean="0">
                <a:solidFill>
                  <a:srgbClr val="C00000"/>
                </a:solidFill>
              </a:rPr>
              <a:t>ключи</a:t>
            </a:r>
            <a:r>
              <a:rPr lang="ru-RU" sz="1600" b="1" dirty="0" smtClean="0"/>
              <a:t>.</a:t>
            </a:r>
          </a:p>
          <a:p>
            <a:pPr lvl="1" algn="just"/>
            <a:endParaRPr lang="ru-RU" sz="16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368" y="2705096"/>
            <a:ext cx="3395656" cy="232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228576" y="2829465"/>
            <a:ext cx="524830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Криптографические преобразования используются при реализации следующих сервисов безопасности:</a:t>
            </a:r>
          </a:p>
          <a:p>
            <a:r>
              <a:rPr lang="ru-RU" sz="1600" b="1" dirty="0" smtClean="0"/>
              <a:t>- Шифрование сообщений;</a:t>
            </a:r>
          </a:p>
          <a:p>
            <a:r>
              <a:rPr lang="ru-RU" sz="1600" b="1" dirty="0" smtClean="0"/>
              <a:t>- Контроль целостности</a:t>
            </a:r>
          </a:p>
          <a:p>
            <a:r>
              <a:rPr lang="ru-RU" sz="1600" b="1" dirty="0" smtClean="0"/>
              <a:t>- Аутентификация</a:t>
            </a:r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228576" y="4243392"/>
            <a:ext cx="52483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sz="1600" b="1" dirty="0" smtClean="0"/>
              <a:t>Различают два основных способа шифрования:</a:t>
            </a:r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Симметричное шифрование </a:t>
            </a:r>
            <a:r>
              <a:rPr lang="ru-RU" sz="1600" b="1" dirty="0" smtClean="0"/>
              <a:t>(с закрытым ключом)</a:t>
            </a:r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Ассиметричное шифрование</a:t>
            </a:r>
            <a:r>
              <a:rPr lang="ru-RU" sz="1600" b="1" dirty="0" smtClean="0"/>
              <a:t> (с открытым ключом)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Программно-технические меры обеспечения ИБ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408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Программно-технические меры ИБ - </a:t>
            </a:r>
            <a:r>
              <a:rPr lang="ru-RU" sz="1600" b="1" dirty="0" smtClean="0"/>
              <a:t>совокупность информационных систем и технологий направленных на обеспечение задач по защите информации.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Предпосылки:</a:t>
            </a:r>
          </a:p>
          <a:p>
            <a:pPr marL="457200" indent="-457200" algn="just">
              <a:lnSpc>
                <a:spcPct val="90000"/>
              </a:lnSpc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повышение быстродействия микросхем</a:t>
            </a:r>
            <a:r>
              <a:rPr lang="ru-RU" sz="1600" b="1" dirty="0" smtClean="0"/>
              <a:t>, развитие архитектур с высокой степенью параллелизма позволяет методом грубой силы преодолевать барьеры (прежде всего </a:t>
            </a:r>
            <a:r>
              <a:rPr lang="ru-RU" sz="1600" b="1" dirty="0" smtClean="0">
                <a:solidFill>
                  <a:srgbClr val="C00000"/>
                </a:solidFill>
              </a:rPr>
              <a:t>криптографические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marL="457200" indent="-457200" algn="just">
              <a:lnSpc>
                <a:spcPct val="90000"/>
              </a:lnSpc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развитие сетей и сетевых технологий</a:t>
            </a:r>
            <a:r>
              <a:rPr lang="ru-RU" sz="1600" b="1" dirty="0" smtClean="0"/>
              <a:t>, увеличение числа связей между информационными системами, рост пропускной способности каналов расширяют круг злоумышленников, имеющих техническую возможность организовывать </a:t>
            </a:r>
            <a:r>
              <a:rPr lang="ru-RU" sz="1600" b="1" dirty="0" smtClean="0">
                <a:solidFill>
                  <a:srgbClr val="C00000"/>
                </a:solidFill>
              </a:rPr>
              <a:t>атаки</a:t>
            </a:r>
            <a:r>
              <a:rPr lang="ru-RU" sz="1600" b="1" dirty="0" smtClean="0"/>
              <a:t>; </a:t>
            </a:r>
            <a:endParaRPr lang="en-US" sz="1600" b="1" dirty="0" smtClean="0"/>
          </a:p>
          <a:p>
            <a:pPr marL="457200" indent="-457200" algn="just">
              <a:lnSpc>
                <a:spcPct val="90000"/>
              </a:lnSpc>
              <a:buAutoNum type="arabicPeriod"/>
            </a:pPr>
            <a:r>
              <a:rPr lang="ru-RU" sz="1600" b="1" dirty="0" smtClean="0"/>
              <a:t>появление новых </a:t>
            </a:r>
            <a:r>
              <a:rPr lang="ru-RU" sz="1600" b="1" i="1" dirty="0" smtClean="0">
                <a:solidFill>
                  <a:srgbClr val="C00000"/>
                </a:solidFill>
              </a:rPr>
              <a:t>информационных сервисов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ведет и к образованию новых уязвимых мест как "внутри" сервисов, так и на их стыках; </a:t>
            </a:r>
            <a:endParaRPr lang="en-US" sz="1600" b="1" dirty="0" smtClean="0"/>
          </a:p>
          <a:p>
            <a:pPr marL="457200" indent="-457200" algn="just">
              <a:lnSpc>
                <a:spcPct val="90000"/>
              </a:lnSpc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конкуренция</a:t>
            </a:r>
            <a:r>
              <a:rPr lang="ru-RU" sz="1600" b="1" dirty="0" smtClean="0"/>
              <a:t> среди производителей программного обеспечения заставляет сокращать сроки разработки, что приводит к снижению качества тестирования и выпуску продуктов с </a:t>
            </a:r>
            <a:r>
              <a:rPr lang="ru-RU" sz="1600" b="1" dirty="0" smtClean="0">
                <a:solidFill>
                  <a:srgbClr val="C00000"/>
                </a:solidFill>
              </a:rPr>
              <a:t>дефектами защиты</a:t>
            </a:r>
            <a:r>
              <a:rPr lang="en-US" sz="1600" b="1" dirty="0" smtClean="0"/>
              <a:t>;</a:t>
            </a:r>
          </a:p>
          <a:p>
            <a:pPr marL="457200" indent="-457200" algn="just">
              <a:lnSpc>
                <a:spcPct val="90000"/>
              </a:lnSpc>
              <a:buAutoNum type="arabicPeriod"/>
            </a:pPr>
            <a:r>
              <a:rPr lang="ru-RU" sz="1600" b="1" dirty="0" smtClean="0"/>
              <a:t>навязываемая потребителям парадигма постоянного наращивания мощности аппаратного и программного обеспечения не позволяет долго оставаться в рамках </a:t>
            </a:r>
            <a:r>
              <a:rPr lang="ru-RU" sz="1600" b="1" dirty="0" smtClean="0">
                <a:solidFill>
                  <a:srgbClr val="C00000"/>
                </a:solidFill>
              </a:rPr>
              <a:t>надежных, апробированных конфигураций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Симметричное шифрование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986" name="Picture 2" descr="http://old.notariat.ru/default.aspx-mode=image&amp;id=82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4269" y="1257288"/>
            <a:ext cx="6635787" cy="4976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Симметричное шифрование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В процессе шифрования и дешифрования используется один и тот же параметр – </a:t>
            </a:r>
            <a:r>
              <a:rPr lang="ru-RU" sz="1600" b="1" dirty="0" smtClean="0">
                <a:solidFill>
                  <a:srgbClr val="C00000"/>
                </a:solidFill>
              </a:rPr>
              <a:t>секретный ключ, известный обеим сторонам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Примеры симметричного шифрования: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ГОСТ</a:t>
            </a:r>
            <a:r>
              <a:rPr lang="en-US" sz="1600" b="1" dirty="0" smtClean="0"/>
              <a:t> 28147-89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en-US" sz="1600" b="1" dirty="0" smtClean="0"/>
              <a:t>DES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en-US" sz="1600" b="1" dirty="0" smtClean="0"/>
              <a:t>Blow Fish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en-US" sz="1600" b="1" dirty="0" smtClean="0"/>
              <a:t>IDEA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Достоинство симметричного шифрования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Скорость выполнения преобразований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Недостаток симметричного шифрования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Известен получателю и отправителю, что создает проблемы при распространении ключей и доказательстве подлинности сообщения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Ассиметричное шифрование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3944" y="1257288"/>
            <a:ext cx="6605624" cy="495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Ассиметричное шифрование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285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В криптографических преобразованиях используется два ключа. Один из них несекретный (</a:t>
            </a:r>
            <a:r>
              <a:rPr lang="ru-RU" sz="1600" b="1" dirty="0" smtClean="0">
                <a:solidFill>
                  <a:srgbClr val="C00000"/>
                </a:solidFill>
              </a:rPr>
              <a:t>открытый</a:t>
            </a:r>
            <a:r>
              <a:rPr lang="ru-RU" sz="1600" b="1" dirty="0" smtClean="0"/>
              <a:t>) ключ используется для шифрования. Второй, </a:t>
            </a:r>
            <a:r>
              <a:rPr lang="ru-RU" sz="1600" b="1" dirty="0" smtClean="0">
                <a:solidFill>
                  <a:srgbClr val="C00000"/>
                </a:solidFill>
              </a:rPr>
              <a:t>секретный ключ </a:t>
            </a:r>
            <a:r>
              <a:rPr lang="ru-RU" sz="1600" b="1" dirty="0" smtClean="0"/>
              <a:t>для расшифровывания.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Примеры несимметричного шифрования: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en-US" sz="1600" b="1" dirty="0" smtClean="0"/>
              <a:t>RSA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Алгоритм </a:t>
            </a:r>
            <a:r>
              <a:rPr lang="ru-RU" sz="1600" b="1" dirty="0" err="1" smtClean="0"/>
              <a:t>Эль-Гамаля</a:t>
            </a:r>
            <a:endParaRPr lang="ru-RU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Недостаток асимметричного шифрования: 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 - низкое быстродействие алгоритмов (из-за длины ключа и сложности преобразований)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Достоинства: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Применение асимметричных алгоритмов для решения задачи проверки подлинности сообщений, целостности и т.п.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Проверка подлинности, электронная подпись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Криптографические методы позволяют контролировать целостность сообщений, определять подлинность источников данных, гарантировать невозможность отказа от совершенных действий.</a:t>
            </a:r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В основе криптографического контроля целостности лежат два понятия:</a:t>
            </a:r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- Хэш-функция;</a:t>
            </a:r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ru-RU" sz="1600" b="1" dirty="0" smtClean="0"/>
              <a:t>Электронная подпись.</a:t>
            </a:r>
          </a:p>
          <a:p>
            <a:pPr algn="just">
              <a:lnSpc>
                <a:spcPct val="90000"/>
              </a:lnSpc>
              <a:buFontTx/>
              <a:buChar char="-"/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Хэш-функция – трудно обратимое преобразование данных, реализуемое посредством симметричного шифрования со связыванием блоков. Результат шифрования последнего блока и служит результатом хэширования.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Для проверки целостности данных сравнивается хэш-функция контролируемых данных и ранее вычисленный результат ее применения (дайджест).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Проверка подлинности, электронная подпись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9312" y="1353205"/>
            <a:ext cx="5248304" cy="488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Проверка подлинности, электронная подпись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4432" y="1257289"/>
            <a:ext cx="6605625" cy="495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Электронная подпись. Контроль целостности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Электронная цифровая подпись выполняет роль обычной подписи в электронных документах для подтверждения подлинности сообщений – данные присоединяются к передаваемому сообщению, подтверждая подлинность отправителя сообщения.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При формировании цифровой подписи по классической схеме отправитель: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Применяет к исходному тексту хэш-функцию;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Дополняет </a:t>
            </a:r>
            <a:r>
              <a:rPr lang="ru-RU" sz="1600" b="1" dirty="0" err="1" smtClean="0"/>
              <a:t>хэш-образ</a:t>
            </a:r>
            <a:r>
              <a:rPr lang="ru-RU" sz="1600" b="1" dirty="0" smtClean="0"/>
              <a:t> до длины, требуемой в алгоритме создания ЭЦП;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Вычисляет ЭЦП по </a:t>
            </a:r>
            <a:r>
              <a:rPr lang="ru-RU" sz="1600" b="1" dirty="0" err="1" smtClean="0"/>
              <a:t>хэш-образу</a:t>
            </a:r>
            <a:r>
              <a:rPr lang="ru-RU" sz="1600" b="1" dirty="0" smtClean="0"/>
              <a:t> с использованием секретного ключа создания подписи.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Получатель, получив подписанное сообщение, отделяет цифровую подпись от основного текста и выполняет проверку: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Применяет к тексту полученного сообщения хэш-функцию;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Дополняет </a:t>
            </a:r>
            <a:r>
              <a:rPr lang="ru-RU" sz="1600" b="1" dirty="0" err="1" smtClean="0"/>
              <a:t>хэш-образ</a:t>
            </a:r>
            <a:r>
              <a:rPr lang="ru-RU" sz="1600" b="1" dirty="0" smtClean="0"/>
              <a:t> до требуемой длины;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Проверяет соответствие </a:t>
            </a:r>
            <a:r>
              <a:rPr lang="ru-RU" sz="1600" b="1" dirty="0" err="1" smtClean="0"/>
              <a:t>хэш-образа</a:t>
            </a:r>
            <a:r>
              <a:rPr lang="ru-RU" sz="1600" b="1" dirty="0" smtClean="0"/>
              <a:t> сообщения полученной цифровой подписи с использованием открытого ключа проверки подписи.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Виды электронной подписи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3944" y="1257287"/>
            <a:ext cx="6696112" cy="497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Программно-технические меры обеспечения ИБ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Информационная система - совокупность информационных сервисов, обеспечивающих выполнение основных функциональных задач.</a:t>
            </a:r>
          </a:p>
          <a:p>
            <a:pPr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К числу </a:t>
            </a:r>
            <a:r>
              <a:rPr lang="ru-RU" sz="1600" b="1" dirty="0" smtClean="0">
                <a:solidFill>
                  <a:srgbClr val="C00000"/>
                </a:solidFill>
              </a:rPr>
              <a:t>сервисов безопасности </a:t>
            </a:r>
            <a:r>
              <a:rPr lang="ru-RU" sz="1600" b="1" dirty="0" smtClean="0"/>
              <a:t>можно отнести: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Идентификация и аутентификация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Управление доступом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Протоколирование и аудит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Шифрование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Контроль целостности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Экранирование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Анализ защищенности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Обеспечение отказоустойчивости</a:t>
            </a:r>
          </a:p>
          <a:p>
            <a:pPr>
              <a:lnSpc>
                <a:spcPct val="90000"/>
              </a:lnSpc>
            </a:pPr>
            <a:r>
              <a:rPr lang="ru-RU" sz="1600" b="1" dirty="0" smtClean="0"/>
              <a:t>-  Обеспечение безопасного восстановления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Программно-технические меры обеспечения ИБ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Классификация мер безопасности на основе сервисов безопасности:</a:t>
            </a:r>
          </a:p>
          <a:p>
            <a:pPr algn="just"/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Превентивные, препятствующие нарушениям ИБ</a:t>
            </a:r>
            <a:r>
              <a:rPr lang="ru-RU" sz="1600" b="1" dirty="0" smtClean="0"/>
              <a:t> (прорабатывают вопросы, связанные с тем, как компания будет реагировать на возможные инциденты, какие мероприятия будут проводиться по устранению инцидента);</a:t>
            </a:r>
          </a:p>
          <a:p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Меры обнаружения и выявления нарушений </a:t>
            </a:r>
            <a:r>
              <a:rPr lang="ru-RU" sz="1600" b="1" dirty="0" smtClean="0"/>
              <a:t>(предполагает раннее раскрытие преступлений и злоупотреблений, даже если механизмы защиты не сработали)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-  </a:t>
            </a:r>
            <a:r>
              <a:rPr lang="ru-RU" sz="1600" b="1" dirty="0" smtClean="0">
                <a:solidFill>
                  <a:srgbClr val="C00000"/>
                </a:solidFill>
              </a:rPr>
              <a:t>Локализующие, сужающие зону воздействия нарушений </a:t>
            </a:r>
            <a:r>
              <a:rPr lang="ru-RU" sz="1600" b="1" dirty="0" smtClean="0"/>
              <a:t>(уменьшает размер потерь, если преступление все-таки произошло, несмотря на меры по его предотвращению и обнаружению)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-  </a:t>
            </a:r>
            <a:r>
              <a:rPr lang="ru-RU" sz="1600" b="1" dirty="0" smtClean="0">
                <a:solidFill>
                  <a:srgbClr val="C00000"/>
                </a:solidFill>
              </a:rPr>
              <a:t>Меры восстановления режима безопасности </a:t>
            </a:r>
            <a:r>
              <a:rPr lang="ru-RU" sz="1600" b="1" dirty="0" smtClean="0"/>
              <a:t>(обеспечивает эффективное воссоздание информации при наличии документированных и проверенных планов по восстановлению)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Подсистемы информационной безопасности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Подсистема поддержки доверенной информационной среды (ДИС)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– </a:t>
            </a:r>
            <a:r>
              <a:rPr lang="ru-RU" sz="1600" b="1" dirty="0" smtClean="0"/>
              <a:t>целостность среды КИС, гарантии доверия к информации и сервисам.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Подсистема аутентификации и идентификации </a:t>
            </a:r>
            <a:r>
              <a:rPr lang="ru-RU" sz="1600" b="1" dirty="0" smtClean="0"/>
              <a:t>- проведение процедур аутентификации/идентификации сетевых сущностей. Подсистема тесно взаимодействуете подсистемой контроля доступа.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Подсистема контроля доступа - </a:t>
            </a:r>
            <a:r>
              <a:rPr lang="ru-RU" sz="1600" b="1" dirty="0" smtClean="0"/>
              <a:t>правление и контроль за доступом пользователей к АРМ, серверам, прикладным системам, системным и сетевым сервисам и др., на базе Политики безопасности.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Подсистема защиты потоков </a:t>
            </a:r>
            <a:r>
              <a:rPr lang="ru-RU" sz="1600" b="1" dirty="0" smtClean="0"/>
              <a:t>- создание доверенных каналов связи между структурными составляющими КИС.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Подсистема аудита и регистрации </a:t>
            </a:r>
            <a:r>
              <a:rPr lang="ru-RU" sz="1600" b="1" dirty="0" smtClean="0"/>
              <a:t>- сбор и хранение информации об общем состоянии программных и технических компонентов; предназначена для предварительного анализа информации.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Функциональные подсистемы защиты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1257288"/>
            <a:ext cx="5205416" cy="2925853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04651" y="3157536"/>
            <a:ext cx="4239349" cy="292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Нарушения безопасности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3944" y="1254520"/>
            <a:ext cx="6605624" cy="488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Идентификация и аутентификация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4103"/>
            <a:ext cx="868684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Идентификация</a:t>
            </a:r>
            <a:r>
              <a:rPr lang="ru-RU" sz="1600" b="1" dirty="0" smtClean="0"/>
              <a:t> - процедура распознавания субъекта по его уникальному идентификатору, присвоенному данному субъекту ранее и занесенному в базу данных в момент регистрации субъекта в качестве легального пользователя системы.</a:t>
            </a:r>
          </a:p>
          <a:p>
            <a:pPr algn="just"/>
            <a:endParaRPr lang="ru-RU" sz="8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Аутентификация</a:t>
            </a:r>
            <a:r>
              <a:rPr lang="ru-RU" sz="1600" b="1" dirty="0" smtClean="0"/>
              <a:t> - процедура проверки подлинности входящего в систему объекта, предъявившего свой идентификатор. </a:t>
            </a:r>
          </a:p>
          <a:p>
            <a:pPr algn="just"/>
            <a:r>
              <a:rPr lang="ru-RU" sz="1600" b="1" dirty="0" smtClean="0"/>
              <a:t>Проверка идентификатора – односторонняя или взаимная. Проверка проводится с использованием криптографических преобразований.</a:t>
            </a:r>
          </a:p>
          <a:p>
            <a:pPr algn="just"/>
            <a:endParaRPr lang="ru-RU" sz="8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00536" y="3238652"/>
            <a:ext cx="4795863" cy="29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28576" y="3338512"/>
            <a:ext cx="38909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Авторизация</a:t>
            </a:r>
            <a:r>
              <a:rPr lang="ru-RU" sz="1600" b="1" dirty="0" smtClean="0"/>
              <a:t> - процедура предоставления субъекту определенных прав доступа к ресурсам системы после успешного прохождения им процедуры аутентификации. Для каждого субъекта в системе определяется набор прав, которые он может использовать при обращении к её ресурсам.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Идентификация и аутентификация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Безопасность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информационных систем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1347776"/>
            <a:ext cx="8686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Администрирование</a:t>
            </a:r>
            <a:r>
              <a:rPr lang="ru-RU" sz="1600" b="1" dirty="0" smtClean="0"/>
              <a:t> - процесс управления доступом субъектов к ресурсам системы. Данный процесс включает в себя: </a:t>
            </a:r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создание идентификатора субъекта </a:t>
            </a:r>
            <a:r>
              <a:rPr lang="ru-RU" sz="1600" b="1" dirty="0" smtClean="0"/>
              <a:t>(создание учётной записи пользователя) в системе; </a:t>
            </a:r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управление данными субъекта</a:t>
            </a:r>
            <a:r>
              <a:rPr lang="ru-RU" sz="1600" b="1" dirty="0" smtClean="0"/>
              <a:t>, используемыми для его аутентификации (смена пароля, издание сертификата и т. п.); </a:t>
            </a:r>
          </a:p>
          <a:p>
            <a:pPr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управление правами доступа </a:t>
            </a:r>
            <a:r>
              <a:rPr lang="ru-RU" sz="1600" b="1" dirty="0" smtClean="0"/>
              <a:t>субъекта к ресурсам системы. </a:t>
            </a:r>
          </a:p>
          <a:p>
            <a:pPr>
              <a:buFontTx/>
              <a:buChar char="-"/>
            </a:pPr>
            <a:endParaRPr lang="ru-RU" sz="1600" b="1" dirty="0" smtClean="0"/>
          </a:p>
          <a:p>
            <a:pPr>
              <a:buFontTx/>
              <a:buChar char="-"/>
            </a:pPr>
            <a:endParaRPr lang="ru-RU" sz="1600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00536" y="2874285"/>
            <a:ext cx="4705376" cy="331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28576" y="3157536"/>
            <a:ext cx="38909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Аудит</a:t>
            </a:r>
            <a:r>
              <a:rPr lang="ru-RU" sz="1600" b="1" dirty="0" smtClean="0"/>
              <a:t> - процесс контроля (мониторинга) доступа субъектов к ресурсам системы, включающий протоколирование действий субъектов при их работе с ресурсами системы в целях обеспечения возможности обнаружения несанкционированных действий.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186" y="4967296"/>
            <a:ext cx="1066222" cy="119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6720</TotalTime>
  <Words>2111</Words>
  <Application>Microsoft Office PowerPoint</Application>
  <PresentationFormat>Экран (4:3)</PresentationFormat>
  <Paragraphs>314</Paragraphs>
  <Slides>30</Slides>
  <Notes>30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Сергей</cp:lastModifiedBy>
  <cp:revision>788</cp:revision>
  <dcterms:created xsi:type="dcterms:W3CDTF">2011-02-07T16:44:09Z</dcterms:created>
  <dcterms:modified xsi:type="dcterms:W3CDTF">2015-05-05T11:22:35Z</dcterms:modified>
</cp:coreProperties>
</file>